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4"/>
  </p:sldMasterIdLst>
  <p:sldIdLst>
    <p:sldId id="256" r:id="rId5"/>
    <p:sldId id="259" r:id="rId6"/>
    <p:sldId id="257" r:id="rId7"/>
    <p:sldId id="258" r:id="rId8"/>
    <p:sldId id="260" r:id="rId9"/>
    <p:sldId id="261" r:id="rId10"/>
    <p:sldId id="27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na.wandelt@web.de" initials="a" lastIdx="0" clrIdx="0">
    <p:extLst>
      <p:ext uri="{19B8F6BF-5375-455C-9EA6-DF929625EA0E}">
        <p15:presenceInfo xmlns:p15="http://schemas.microsoft.com/office/powerpoint/2012/main" userId="0f87c08c4a336b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21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Schapmann" userId="2bc63747-fd5c-4abb-b058-cfd2955ba2aa" providerId="ADAL" clId="{6F0AA97C-8B08-41AC-AC92-F4D3AD970D79}"/>
    <pc:docChg chg="modSld">
      <pc:chgData name="Jennifer Schapmann" userId="2bc63747-fd5c-4abb-b058-cfd2955ba2aa" providerId="ADAL" clId="{6F0AA97C-8B08-41AC-AC92-F4D3AD970D79}" dt="2022-01-28T09:30:19.881" v="0" actId="20577"/>
      <pc:docMkLst>
        <pc:docMk/>
      </pc:docMkLst>
      <pc:sldChg chg="modSp mod">
        <pc:chgData name="Jennifer Schapmann" userId="2bc63747-fd5c-4abb-b058-cfd2955ba2aa" providerId="ADAL" clId="{6F0AA97C-8B08-41AC-AC92-F4D3AD970D79}" dt="2022-01-28T09:30:19.881" v="0" actId="20577"/>
        <pc:sldMkLst>
          <pc:docMk/>
          <pc:sldMk cId="4001142240" sldId="271"/>
        </pc:sldMkLst>
        <pc:spChg chg="mod">
          <ac:chgData name="Jennifer Schapmann" userId="2bc63747-fd5c-4abb-b058-cfd2955ba2aa" providerId="ADAL" clId="{6F0AA97C-8B08-41AC-AC92-F4D3AD970D79}" dt="2022-01-28T09:30:19.881" v="0" actId="20577"/>
          <ac:spMkLst>
            <pc:docMk/>
            <pc:sldMk cId="4001142240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7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77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82082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499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26664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756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46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0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0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8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2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8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7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5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sternreiter.com/wp-content/uploads/2019/09/Merkblatt-Trainer-2019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esternreiter.com/wp-content/uploads/2019/09/Anmeldung-Trainer-2016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esternreiter.com/wp-content/uploads/2019/09/T%C3%A4tigkeitsnachweis_TrainerB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sternreiter.com/wp-content/uploads/2019/09/Vorbereitungsseminar-Trainer-B.pdf" TargetMode="External"/><Relationship Id="rId2" Type="http://schemas.openxmlformats.org/officeDocument/2006/relationships/hyperlink" Target="http://westernreiter.com/wp-content/uploads/2019/09/Leitfaden-Pruefung-Trainerassi_09-06-2016-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sternreiter.com/wp-content/uploads/2019/09/Eigenst%C3%A4ndigkeitserkl%C3%A4rung_Trainer.pdf" TargetMode="External"/><Relationship Id="rId4" Type="http://schemas.openxmlformats.org/officeDocument/2006/relationships/hyperlink" Target="http://westernreiter.com/wp-content/uploads/2019/09/T%C3%A4tigkeitsnachweis_TrainerB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esternreiter.com/downloa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6600" dirty="0"/>
              <a:t>Leitfaden für die Organisation und Durchführung von APO Lehrgängen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Erstellt im Pferdewirtschaftsmeisterlehrgang 2019 Langenfeld</a:t>
            </a:r>
          </a:p>
          <a:p>
            <a:r>
              <a:rPr lang="de-DE" dirty="0"/>
              <a:t>Leitung von Elke Behrens</a:t>
            </a:r>
          </a:p>
        </p:txBody>
      </p:sp>
    </p:spTree>
    <p:extLst>
      <p:ext uri="{BB962C8B-B14F-4D97-AF65-F5344CB8AC3E}">
        <p14:creationId xmlns:p14="http://schemas.microsoft.com/office/powerpoint/2010/main" val="2236308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Abstimmung mit dem Richter/Prüfer</a:t>
            </a:r>
            <a:br>
              <a:rPr lang="de-DE" dirty="0"/>
            </a:br>
            <a:r>
              <a:rPr lang="de-DE" dirty="0"/>
              <a:t>vor und während des Lehrganges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Bestätigung darüber, dass der Lehrgang stattfindet</a:t>
            </a:r>
          </a:p>
          <a:p>
            <a:r>
              <a:rPr lang="de-DE" dirty="0"/>
              <a:t>Anzahl der Teilnehmer </a:t>
            </a:r>
          </a:p>
          <a:p>
            <a:r>
              <a:rPr lang="de-DE" dirty="0"/>
              <a:t>Art und Anzahl der Lizenzstufen</a:t>
            </a:r>
          </a:p>
          <a:p>
            <a:r>
              <a:rPr lang="de-DE" dirty="0"/>
              <a:t>Pattern</a:t>
            </a:r>
          </a:p>
          <a:p>
            <a:r>
              <a:rPr lang="de-DE" dirty="0"/>
              <a:t>Prüfungsablauf</a:t>
            </a:r>
          </a:p>
          <a:p>
            <a:r>
              <a:rPr lang="de-DE" dirty="0"/>
              <a:t>Zeitpunkt Eintreffen der Richter auf der Anlage (ca. 30 min. vorher)</a:t>
            </a:r>
          </a:p>
          <a:p>
            <a:r>
              <a:rPr lang="de-DE" dirty="0"/>
              <a:t>Prüfungsbeginn</a:t>
            </a:r>
          </a:p>
          <a:p>
            <a:r>
              <a:rPr lang="de-DE" dirty="0"/>
              <a:t>Besonderheiten</a:t>
            </a:r>
          </a:p>
          <a:p>
            <a:r>
              <a:rPr lang="de-DE" dirty="0"/>
              <a:t>Inhalte für die Klausur Trainer C abstimmen</a:t>
            </a:r>
          </a:p>
        </p:txBody>
      </p:sp>
      <p:sp>
        <p:nvSpPr>
          <p:cNvPr id="5" name="Achteck 4"/>
          <p:cNvSpPr/>
          <p:nvPr/>
        </p:nvSpPr>
        <p:spPr>
          <a:xfrm rot="730831">
            <a:off x="7104577" y="1592042"/>
            <a:ext cx="2493321" cy="2494631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atin typeface="Bodoni MT Black" panose="02070A03080606020203" pitchFamily="18" charset="0"/>
              </a:rPr>
              <a:t>Tipp: </a:t>
            </a:r>
          </a:p>
          <a:p>
            <a:pPr algn="ctr"/>
            <a:r>
              <a:rPr lang="de-DE" dirty="0"/>
              <a:t>Bei Fragen immer mit dem Richter/Prüfer in Kontakt bleiben!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1290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Lehrgangsplanung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Lehrgangsinhalte und Mindest-LE lt. aktuellen Merkblättern</a:t>
            </a:r>
          </a:p>
          <a:p>
            <a:r>
              <a:rPr lang="de-DE" dirty="0"/>
              <a:t>Unterrichtsmaterial zusammenstellen z.B. Flipchart, Stifte, </a:t>
            </a:r>
            <a:r>
              <a:rPr lang="de-DE" dirty="0" err="1"/>
              <a:t>Beamer</a:t>
            </a:r>
            <a:r>
              <a:rPr lang="de-DE" dirty="0"/>
              <a:t>, Handouts, etc.</a:t>
            </a:r>
          </a:p>
          <a:p>
            <a:r>
              <a:rPr lang="de-DE" dirty="0"/>
              <a:t>Fragenkatalog!</a:t>
            </a:r>
          </a:p>
          <a:p>
            <a:r>
              <a:rPr lang="de-DE" dirty="0"/>
              <a:t>Referenten für bestimmte Themen einladen, z.B. Tierarzt, Versicherung, Pferdesportverband, etc.</a:t>
            </a:r>
          </a:p>
          <a:p>
            <a:r>
              <a:rPr lang="de-DE" dirty="0"/>
              <a:t>Pausen einplanen</a:t>
            </a:r>
          </a:p>
          <a:p>
            <a:r>
              <a:rPr lang="de-DE" dirty="0"/>
              <a:t>Mahlzeiten planen</a:t>
            </a:r>
          </a:p>
          <a:p>
            <a:r>
              <a:rPr lang="de-DE" dirty="0"/>
              <a:t>Zeit für die Prüfungsvorbereitung einplanen</a:t>
            </a:r>
          </a:p>
          <a:p>
            <a:r>
              <a:rPr lang="de-DE" dirty="0"/>
              <a:t>ausgewogenes Verhältnis von Theorie und Praxis </a:t>
            </a:r>
          </a:p>
          <a:p>
            <a:r>
              <a:rPr lang="de-DE" dirty="0"/>
              <a:t>Aufteilung der Lehrgangsleiter bei gemischten Lehrgängen z.B. C, B</a:t>
            </a:r>
          </a:p>
        </p:txBody>
      </p:sp>
      <p:sp>
        <p:nvSpPr>
          <p:cNvPr id="5" name="Achteck 4"/>
          <p:cNvSpPr/>
          <p:nvPr/>
        </p:nvSpPr>
        <p:spPr>
          <a:xfrm rot="662754">
            <a:off x="6923427" y="168236"/>
            <a:ext cx="2575263" cy="2203528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atin typeface="Bodoni MT Black" panose="02070A03080606020203" pitchFamily="18" charset="0"/>
              </a:rPr>
              <a:t>Tipp: </a:t>
            </a:r>
          </a:p>
          <a:p>
            <a:pPr algn="ctr"/>
            <a:r>
              <a:rPr lang="de-DE" dirty="0"/>
              <a:t>Lehrgangsplan den örtlichen Gegebenheiten anpassen, z.B. Hallenbelegung!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7169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Einstieg in den Lehrgang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Begrüßung </a:t>
            </a:r>
          </a:p>
          <a:p>
            <a:r>
              <a:rPr lang="de-DE" dirty="0"/>
              <a:t>Vorstellungsrunde </a:t>
            </a:r>
          </a:p>
          <a:p>
            <a:r>
              <a:rPr lang="de-DE" dirty="0"/>
              <a:t>Hofrundgang</a:t>
            </a:r>
          </a:p>
          <a:p>
            <a:r>
              <a:rPr lang="de-DE" dirty="0"/>
              <a:t>Regeln für die Gruppe z.B. Pünktlichkeit, Umgang miteinander, Störungen, Ordnung, etc.</a:t>
            </a:r>
          </a:p>
          <a:p>
            <a:r>
              <a:rPr lang="de-DE" dirty="0"/>
              <a:t>Infomappe mit Lehrgangsplan, Namensschild, Erreichbarkeit Lehrgangsleiter, Notrufnummern</a:t>
            </a:r>
          </a:p>
          <a:p>
            <a:r>
              <a:rPr lang="de-DE" dirty="0"/>
              <a:t>Überblick über den Zeitplan </a:t>
            </a:r>
          </a:p>
          <a:p>
            <a:r>
              <a:rPr lang="de-DE" dirty="0"/>
              <a:t>Themenplan, Lehrgangsinhalte </a:t>
            </a:r>
          </a:p>
          <a:p>
            <a:r>
              <a:rPr lang="de-DE" dirty="0"/>
              <a:t>Ausblick auf die Prüfungsinhalte/Umrechnungsschlüssel (</a:t>
            </a:r>
            <a:r>
              <a:rPr lang="de-DE" dirty="0" err="1"/>
              <a:t>Scores</a:t>
            </a:r>
            <a:r>
              <a:rPr lang="de-DE" dirty="0"/>
              <a:t> in Schulnoten)</a:t>
            </a:r>
          </a:p>
          <a:p>
            <a:r>
              <a:rPr lang="de-DE" dirty="0"/>
              <a:t>Möglichkeit Fragen zu stellen</a:t>
            </a:r>
          </a:p>
          <a:p>
            <a:r>
              <a:rPr lang="de-DE" dirty="0"/>
              <a:t>Hinweis auf die Zahlung der restlichen Lehrgangsgebühr</a:t>
            </a:r>
          </a:p>
        </p:txBody>
      </p:sp>
      <p:sp>
        <p:nvSpPr>
          <p:cNvPr id="5" name="Achteck 4"/>
          <p:cNvSpPr/>
          <p:nvPr/>
        </p:nvSpPr>
        <p:spPr>
          <a:xfrm rot="640416">
            <a:off x="6599380" y="286267"/>
            <a:ext cx="2526034" cy="2482724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atin typeface="Bodoni MT Black" panose="02070A03080606020203" pitchFamily="18" charset="0"/>
              </a:rPr>
              <a:t>Tipp:</a:t>
            </a:r>
          </a:p>
          <a:p>
            <a:pPr algn="ctr"/>
            <a:r>
              <a:rPr lang="de-DE" dirty="0">
                <a:latin typeface="+mj-lt"/>
              </a:rPr>
              <a:t>Zeit nehmen, um einen optimalen Einstieg zu gewährleisten!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7892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Umgang mit Schwierigkeiten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Störungen haben Vorrang </a:t>
            </a:r>
          </a:p>
          <a:p>
            <a:r>
              <a:rPr lang="de-DE" dirty="0"/>
              <a:t>bei Störungen Lehrgangsleiter ansprechen </a:t>
            </a:r>
          </a:p>
          <a:p>
            <a:r>
              <a:rPr lang="de-DE" dirty="0"/>
              <a:t>je nach Art der Schwierigkeit Hilfe holen z.B. </a:t>
            </a:r>
          </a:p>
          <a:p>
            <a:pPr marL="201168" lvl="1" indent="0">
              <a:buNone/>
            </a:pPr>
            <a:r>
              <a:rPr lang="de-DE" sz="1900" dirty="0"/>
              <a:t>  Richter/Prüfer/Bundesgeschäftsstelle/Trainerkollege</a:t>
            </a:r>
          </a:p>
          <a:p>
            <a:pPr marL="0"/>
            <a:r>
              <a:rPr lang="de-DE" sz="1900" dirty="0"/>
              <a:t>Rückmeldung bei den Teilnehmern holen (regelmäßig)</a:t>
            </a:r>
          </a:p>
          <a:p>
            <a:pPr marL="0"/>
            <a:r>
              <a:rPr lang="de-DE" sz="1900" dirty="0"/>
              <a:t>den Teilnehmern regelmäßig Rückmeldung geben </a:t>
            </a:r>
          </a:p>
        </p:txBody>
      </p:sp>
      <p:sp>
        <p:nvSpPr>
          <p:cNvPr id="5" name="Achteck 4"/>
          <p:cNvSpPr/>
          <p:nvPr/>
        </p:nvSpPr>
        <p:spPr>
          <a:xfrm rot="658625">
            <a:off x="6683458" y="833475"/>
            <a:ext cx="2607882" cy="2668980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atin typeface="Bodoni MT Black" panose="02070A03080606020203" pitchFamily="18" charset="0"/>
              </a:rPr>
              <a:t>Tipp:</a:t>
            </a:r>
          </a:p>
          <a:p>
            <a:pPr algn="ctr"/>
            <a:r>
              <a:rPr lang="de-DE" dirty="0"/>
              <a:t>Angenehme Lernatmosphäre schaffen!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Respektvoller Umgang miteinander!</a:t>
            </a:r>
          </a:p>
        </p:txBody>
      </p:sp>
    </p:spTree>
    <p:extLst>
      <p:ext uri="{BB962C8B-B14F-4D97-AF65-F5344CB8AC3E}">
        <p14:creationId xmlns:p14="http://schemas.microsoft.com/office/powerpoint/2010/main" val="176563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Prüfungsvorbereitung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sz="1900" dirty="0"/>
              <a:t>Prüfungsablauf planen und aushängen</a:t>
            </a:r>
          </a:p>
          <a:p>
            <a:r>
              <a:rPr lang="de-DE" sz="1900" dirty="0"/>
              <a:t>Generalprobe in den einzelnen Segmenten mit genügend Abstand zur Prüfung planen</a:t>
            </a:r>
          </a:p>
          <a:p>
            <a:r>
              <a:rPr lang="de-DE" sz="1900" dirty="0"/>
              <a:t>Ausrüstung Reiter/Pferde besprechen ggfs. Aushelfen</a:t>
            </a:r>
          </a:p>
          <a:p>
            <a:r>
              <a:rPr lang="de-DE" sz="1900" dirty="0"/>
              <a:t>Geschenk an die Teilnehmer austeilen (ggfs.)</a:t>
            </a:r>
          </a:p>
          <a:p>
            <a:r>
              <a:rPr lang="de-DE" sz="1900" dirty="0"/>
              <a:t>Startnummern austeilen</a:t>
            </a:r>
          </a:p>
          <a:p>
            <a:r>
              <a:rPr lang="de-DE" sz="1900" dirty="0"/>
              <a:t>gemeinsam Anlage herrichten, Halle abziehen</a:t>
            </a:r>
          </a:p>
          <a:p>
            <a:r>
              <a:rPr lang="de-DE" sz="1900" dirty="0"/>
              <a:t>USB Stick mit Lehrproben und Rahmentrainingsplänen für Bundesgeschäftsstelle fertig machen</a:t>
            </a:r>
          </a:p>
          <a:p>
            <a:r>
              <a:rPr lang="de-DE" sz="1900" dirty="0"/>
              <a:t>korrigierte Klausuren bereit halten </a:t>
            </a:r>
          </a:p>
          <a:p>
            <a:r>
              <a:rPr lang="de-DE" sz="1900" dirty="0"/>
              <a:t>Richtertisch/Sitzgelegenheiten ggfs. Decken</a:t>
            </a:r>
          </a:p>
          <a:p>
            <a:r>
              <a:rPr lang="de-DE" sz="1900" dirty="0"/>
              <a:t>Verpflegung Richter/Teilnehmer/Angehörige</a:t>
            </a:r>
          </a:p>
          <a:p>
            <a:r>
              <a:rPr lang="de-DE" sz="1900" dirty="0"/>
              <a:t>gemeinsamer Auf- und Abbau </a:t>
            </a:r>
          </a:p>
          <a:p>
            <a:r>
              <a:rPr lang="de-DE" sz="1900" dirty="0"/>
              <a:t>Prüfungsstationen herrichten</a:t>
            </a:r>
          </a:p>
          <a:p>
            <a:r>
              <a:rPr lang="de-DE" sz="1900" dirty="0"/>
              <a:t>Prüfungsraum für die schriftliche Prüfung (Schreibmaterial!)</a:t>
            </a:r>
          </a:p>
          <a:p>
            <a:r>
              <a:rPr lang="de-DE" sz="1900" dirty="0"/>
              <a:t>offene Beträge einsammeln (Boxengeld, Prüfungsgebühr, etc.)</a:t>
            </a:r>
          </a:p>
          <a:p>
            <a:endParaRPr lang="de-DE" sz="1900" dirty="0"/>
          </a:p>
        </p:txBody>
      </p:sp>
      <p:sp>
        <p:nvSpPr>
          <p:cNvPr id="5" name="Achteck 4"/>
          <p:cNvSpPr/>
          <p:nvPr/>
        </p:nvSpPr>
        <p:spPr>
          <a:xfrm rot="664518">
            <a:off x="6868885" y="369889"/>
            <a:ext cx="2481943" cy="2449286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Bodoni MT Black" panose="02070A03080606020203" pitchFamily="18" charset="0"/>
              </a:rPr>
              <a:t>Tipp:</a:t>
            </a:r>
          </a:p>
          <a:p>
            <a:pPr algn="ctr"/>
            <a:r>
              <a:rPr lang="de-DE" dirty="0"/>
              <a:t>Teilnehmer aktiv in die Planung des Prüfungstages mit einbeziehen!</a:t>
            </a:r>
          </a:p>
        </p:txBody>
      </p:sp>
    </p:spTree>
    <p:extLst>
      <p:ext uri="{BB962C8B-B14F-4D97-AF65-F5344CB8AC3E}">
        <p14:creationId xmlns:p14="http://schemas.microsoft.com/office/powerpoint/2010/main" val="2786569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Abschluss des Lehrgangs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900" dirty="0"/>
              <a:t>am Tag vor der Prüfung</a:t>
            </a:r>
          </a:p>
          <a:p>
            <a:r>
              <a:rPr lang="de-DE" sz="1900" dirty="0"/>
              <a:t>Rückmeldung an die Teilnehmer</a:t>
            </a:r>
          </a:p>
          <a:p>
            <a:r>
              <a:rPr lang="de-DE" sz="1900" dirty="0"/>
              <a:t>Rückmeldung von den Teilnehmern an die Kursleitung</a:t>
            </a:r>
          </a:p>
          <a:p>
            <a:r>
              <a:rPr lang="de-DE" sz="1900" dirty="0"/>
              <a:t>letzte Fragen</a:t>
            </a:r>
          </a:p>
          <a:p>
            <a:r>
              <a:rPr lang="de-DE" sz="1900" dirty="0"/>
              <a:t>Werbung für anstehende Trainerlehrgänge</a:t>
            </a:r>
          </a:p>
          <a:p>
            <a:r>
              <a:rPr lang="de-DE" sz="1900" dirty="0"/>
              <a:t>motivierende Worte an die Teilnehmer für die Prüfung</a:t>
            </a:r>
          </a:p>
          <a:p>
            <a:r>
              <a:rPr lang="de-DE" sz="1900" dirty="0"/>
              <a:t>Aufgaben der Kursleiter am Prüfungstag</a:t>
            </a:r>
          </a:p>
        </p:txBody>
      </p:sp>
      <p:sp>
        <p:nvSpPr>
          <p:cNvPr id="5" name="Achteck 4"/>
          <p:cNvSpPr/>
          <p:nvPr/>
        </p:nvSpPr>
        <p:spPr>
          <a:xfrm rot="651705">
            <a:off x="6735580" y="445294"/>
            <a:ext cx="2329543" cy="2438400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atin typeface="Bodoni MT Black" panose="02070A03080606020203" pitchFamily="18" charset="0"/>
              </a:rPr>
              <a:t>Tipp:</a:t>
            </a:r>
          </a:p>
          <a:p>
            <a:pPr algn="ctr"/>
            <a:r>
              <a:rPr lang="de-DE" dirty="0"/>
              <a:t>Letzte Ängste nehmen!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Gut organisiert ist halb bestanden!</a:t>
            </a:r>
          </a:p>
        </p:txBody>
      </p:sp>
    </p:spTree>
    <p:extLst>
      <p:ext uri="{BB962C8B-B14F-4D97-AF65-F5344CB8AC3E}">
        <p14:creationId xmlns:p14="http://schemas.microsoft.com/office/powerpoint/2010/main" val="180029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Prüfungstag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sz="1900" dirty="0"/>
              <a:t>Richter ½ Stunde vor Beginn begrüßen </a:t>
            </a:r>
          </a:p>
          <a:p>
            <a:r>
              <a:rPr lang="de-DE" sz="1900" dirty="0"/>
              <a:t>Pattern und Startreihenfolge an Richter aushändigen</a:t>
            </a:r>
          </a:p>
          <a:p>
            <a:r>
              <a:rPr lang="de-DE" sz="1900" dirty="0"/>
              <a:t>Begrüßung der Teilnehmer durch die Richter organisieren</a:t>
            </a:r>
          </a:p>
          <a:p>
            <a:r>
              <a:rPr lang="de-DE" sz="1900" dirty="0"/>
              <a:t>Prüfungsstationen mit den Richtern final abstimmen </a:t>
            </a:r>
          </a:p>
          <a:p>
            <a:r>
              <a:rPr lang="de-DE" sz="1900" dirty="0"/>
              <a:t>Zulassung von Zuschauern mit Teilnehmern und Richtern abstimmen</a:t>
            </a:r>
          </a:p>
          <a:p>
            <a:r>
              <a:rPr lang="de-DE" sz="1900" dirty="0"/>
              <a:t>Ansprache an Teilnehmer durch den Lehrgangsleiter (Mut machen)</a:t>
            </a:r>
          </a:p>
          <a:p>
            <a:r>
              <a:rPr lang="de-DE" sz="1900" dirty="0"/>
              <a:t>nach den Ritten kurze Rückmeldung geben </a:t>
            </a:r>
          </a:p>
          <a:p>
            <a:r>
              <a:rPr lang="de-DE" sz="1900" dirty="0"/>
              <a:t>für die Teilnehmer da sein</a:t>
            </a:r>
          </a:p>
          <a:p>
            <a:r>
              <a:rPr lang="de-DE" sz="1900" dirty="0"/>
              <a:t>offenes Ohr haben </a:t>
            </a:r>
          </a:p>
          <a:p>
            <a:r>
              <a:rPr lang="de-DE" sz="1900" dirty="0"/>
              <a:t>Teilnehmer die Evaluationsbögen ausfüllen lassen (werden vom Richter mitgebracht)</a:t>
            </a:r>
          </a:p>
          <a:p>
            <a:r>
              <a:rPr lang="de-DE" sz="1900" dirty="0"/>
              <a:t>Verkündung des Prüfungsergebnisses (feierlich mit Ansprache)</a:t>
            </a:r>
          </a:p>
          <a:p>
            <a:r>
              <a:rPr lang="de-DE" sz="1900" dirty="0"/>
              <a:t>Abschlussbild</a:t>
            </a:r>
          </a:p>
          <a:p>
            <a:r>
              <a:rPr lang="de-DE" sz="1900" dirty="0"/>
              <a:t>Geld/Quittung für die Richter/Prüfer bereithalten</a:t>
            </a:r>
          </a:p>
          <a:p>
            <a:pPr marL="0" indent="0">
              <a:buNone/>
            </a:pPr>
            <a:endParaRPr lang="de-DE" sz="1900" dirty="0"/>
          </a:p>
        </p:txBody>
      </p:sp>
      <p:sp>
        <p:nvSpPr>
          <p:cNvPr id="5" name="Achteck 4"/>
          <p:cNvSpPr/>
          <p:nvPr/>
        </p:nvSpPr>
        <p:spPr>
          <a:xfrm rot="476237">
            <a:off x="6369440" y="464284"/>
            <a:ext cx="2727272" cy="2756961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atin typeface="Bodoni MT Black" panose="02070A03080606020203" pitchFamily="18" charset="0"/>
              </a:rPr>
              <a:t>Tipp:</a:t>
            </a:r>
          </a:p>
          <a:p>
            <a:pPr algn="ctr"/>
            <a:r>
              <a:rPr lang="de-DE" dirty="0"/>
              <a:t>Keep </a:t>
            </a:r>
            <a:r>
              <a:rPr lang="de-DE" dirty="0" err="1"/>
              <a:t>them</a:t>
            </a:r>
            <a:r>
              <a:rPr lang="de-DE" dirty="0"/>
              <a:t> happy!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Schokolade!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Ruhe ausstrahlen!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Lächeln!</a:t>
            </a:r>
          </a:p>
        </p:txBody>
      </p:sp>
    </p:spTree>
    <p:extLst>
      <p:ext uri="{BB962C8B-B14F-4D97-AF65-F5344CB8AC3E}">
        <p14:creationId xmlns:p14="http://schemas.microsoft.com/office/powerpoint/2010/main" val="1175605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Aufarbeitung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Prüfungsunterlagen werden von den Richtern an die Bundesgeschäftsstelle geschickt.</a:t>
            </a:r>
          </a:p>
          <a:p>
            <a:r>
              <a:rPr lang="de-DE" dirty="0"/>
              <a:t>Resümee ziehen (was hat gut funktioniert, was nicht)</a:t>
            </a:r>
          </a:p>
          <a:p>
            <a:r>
              <a:rPr lang="de-DE" dirty="0"/>
              <a:t>Bilder/Bericht veröffentlichen (Facebook, Instagram, Landesverbandseite, regionale Presse)</a:t>
            </a:r>
          </a:p>
          <a:p>
            <a:r>
              <a:rPr lang="de-DE" dirty="0"/>
              <a:t>Unterrichtsmaterial vervollständigen</a:t>
            </a:r>
          </a:p>
          <a:p>
            <a:r>
              <a:rPr lang="de-DE" dirty="0"/>
              <a:t>Rückmeldung der Teilnehmer aufgreifen und in die Planung des nächsten Lehrganges einbeziehen</a:t>
            </a:r>
          </a:p>
          <a:p>
            <a:pPr marL="0"/>
            <a:r>
              <a:rPr lang="de-DE" dirty="0"/>
              <a:t>nächsten Kurstermin online stellen</a:t>
            </a:r>
          </a:p>
        </p:txBody>
      </p:sp>
      <p:sp>
        <p:nvSpPr>
          <p:cNvPr id="5" name="Achteck 4"/>
          <p:cNvSpPr/>
          <p:nvPr/>
        </p:nvSpPr>
        <p:spPr>
          <a:xfrm rot="574525">
            <a:off x="6187733" y="184031"/>
            <a:ext cx="1887888" cy="1852378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atin typeface="Bodoni MT Black" panose="02070A03080606020203" pitchFamily="18" charset="0"/>
              </a:rPr>
              <a:t>Tipp:</a:t>
            </a:r>
          </a:p>
          <a:p>
            <a:pPr algn="ctr"/>
            <a:r>
              <a:rPr lang="de-DE" dirty="0"/>
              <a:t>Nach dem Kurs ist vor dem Kurs!</a:t>
            </a:r>
          </a:p>
        </p:txBody>
      </p:sp>
    </p:spTree>
    <p:extLst>
      <p:ext uri="{BB962C8B-B14F-4D97-AF65-F5344CB8AC3E}">
        <p14:creationId xmlns:p14="http://schemas.microsoft.com/office/powerpoint/2010/main" val="4001142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Averwald</a:t>
            </a:r>
            <a:r>
              <a:rPr lang="de-DE" dirty="0"/>
              <a:t>, Kerstin</a:t>
            </a:r>
          </a:p>
          <a:p>
            <a:r>
              <a:rPr lang="de-DE" dirty="0"/>
              <a:t>Behrens, Elke</a:t>
            </a:r>
          </a:p>
          <a:p>
            <a:r>
              <a:rPr lang="de-DE" dirty="0" err="1"/>
              <a:t>Leckebusch</a:t>
            </a:r>
            <a:r>
              <a:rPr lang="de-DE" dirty="0"/>
              <a:t>-Stark, Linda</a:t>
            </a:r>
          </a:p>
          <a:p>
            <a:r>
              <a:rPr lang="de-DE" dirty="0"/>
              <a:t>Osterhammel, Anne</a:t>
            </a:r>
          </a:p>
          <a:p>
            <a:r>
              <a:rPr lang="de-DE" dirty="0" err="1"/>
              <a:t>Ottersbach</a:t>
            </a:r>
            <a:r>
              <a:rPr lang="de-DE" dirty="0"/>
              <a:t>, Christina</a:t>
            </a:r>
          </a:p>
          <a:p>
            <a:r>
              <a:rPr lang="de-DE" dirty="0"/>
              <a:t>Schenk, Dunja</a:t>
            </a:r>
          </a:p>
          <a:p>
            <a:r>
              <a:rPr lang="de-DE" dirty="0" err="1"/>
              <a:t>Supé</a:t>
            </a:r>
            <a:r>
              <a:rPr lang="de-DE" dirty="0"/>
              <a:t>, Valerie</a:t>
            </a:r>
          </a:p>
          <a:p>
            <a:r>
              <a:rPr lang="de-DE" dirty="0"/>
              <a:t>Wandelt, Alina </a:t>
            </a:r>
          </a:p>
          <a:p>
            <a:endParaRPr lang="de-DE" dirty="0"/>
          </a:p>
        </p:txBody>
      </p:sp>
      <p:sp>
        <p:nvSpPr>
          <p:cNvPr id="4" name="Achteck 3"/>
          <p:cNvSpPr/>
          <p:nvPr/>
        </p:nvSpPr>
        <p:spPr>
          <a:xfrm rot="665629">
            <a:off x="5388427" y="1785255"/>
            <a:ext cx="2710543" cy="2819400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atin typeface="Bodoni MT Black" panose="02070A03080606020203" pitchFamily="18" charset="0"/>
              </a:rPr>
              <a:t>Tipp:</a:t>
            </a:r>
          </a:p>
          <a:p>
            <a:pPr algn="ctr"/>
            <a:r>
              <a:rPr lang="de-DE" dirty="0"/>
              <a:t>Leitfaden kann individuell erweitert oder vervollständigt werden!</a:t>
            </a:r>
          </a:p>
        </p:txBody>
      </p:sp>
    </p:spTree>
    <p:extLst>
      <p:ext uri="{BB962C8B-B14F-4D97-AF65-F5344CB8AC3E}">
        <p14:creationId xmlns:p14="http://schemas.microsoft.com/office/powerpoint/2010/main" val="29472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Trainerausbildung C,B,A und Trainerassistent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571160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b="1" dirty="0"/>
              <a:t>Inhaltsverzeichnis:</a:t>
            </a:r>
          </a:p>
          <a:p>
            <a:r>
              <a:rPr lang="de-DE" sz="1400" dirty="0"/>
              <a:t>- Vorüberlegungen						- Lehrgangsplanung</a:t>
            </a:r>
          </a:p>
          <a:p>
            <a:r>
              <a:rPr lang="de-DE" sz="1400" dirty="0"/>
              <a:t>- Formalitäten vor dem Lehrgang			- Einstieg in den Lehrgang</a:t>
            </a:r>
          </a:p>
          <a:p>
            <a:r>
              <a:rPr lang="de-DE" sz="1400" dirty="0"/>
              <a:t>- Ausschreibung						- Umgang mit Schwierigkeiten</a:t>
            </a:r>
          </a:p>
          <a:p>
            <a:r>
              <a:rPr lang="de-DE" sz="1400" dirty="0"/>
              <a:t>- Anmeldung für den Teilnehmer			- Vorbereitung auf die Prüfung/Generalprobe</a:t>
            </a:r>
          </a:p>
          <a:p>
            <a:r>
              <a:rPr lang="de-DE" sz="1400" dirty="0"/>
              <a:t>- Besonderheiten						- Abschluss des Lehrganges</a:t>
            </a:r>
          </a:p>
          <a:p>
            <a:r>
              <a:rPr lang="de-DE" sz="1400" dirty="0"/>
              <a:t>- Bestätigung/Rechnung					- Prüfungstag</a:t>
            </a:r>
          </a:p>
          <a:p>
            <a:r>
              <a:rPr lang="de-DE" sz="1400" dirty="0"/>
              <a:t>- Anmeldung der Teilnehmer zur Prüfung		- Aufarbeitung</a:t>
            </a:r>
          </a:p>
          <a:p>
            <a:r>
              <a:rPr lang="de-DE" sz="1400" dirty="0"/>
              <a:t>- Abstimmung mit dem Richter/Prüfer		- Danksagung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796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9457"/>
          </a:xfrm>
        </p:spPr>
        <p:txBody>
          <a:bodyPr/>
          <a:lstStyle/>
          <a:p>
            <a:r>
              <a:rPr lang="de-DE" dirty="0"/>
              <a:t>Vorüberlegungen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910217"/>
            <a:ext cx="8596668" cy="3880773"/>
          </a:xfrm>
        </p:spPr>
        <p:txBody>
          <a:bodyPr>
            <a:normAutofit/>
          </a:bodyPr>
          <a:lstStyle/>
          <a:p>
            <a:r>
              <a:rPr lang="de-DE" dirty="0"/>
              <a:t>Aktuelle Merkblätter zur Trainerausbildung downloaden: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hlinkClick r:id="rId2"/>
              </a:rPr>
              <a:t>Merkblatt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dirty="0"/>
              <a:t>Vorauswahl der anzubietenden Trainerlizenzstufe treffen</a:t>
            </a:r>
          </a:p>
          <a:p>
            <a:r>
              <a:rPr lang="de-DE" dirty="0"/>
              <a:t>Prüfen, welche Lizenzstufen miteinander kombinierbar sind</a:t>
            </a:r>
          </a:p>
          <a:p>
            <a:r>
              <a:rPr lang="de-DE" dirty="0"/>
              <a:t>Lehrgangsdauer festlegen nach der Mindestanzahl der angegebenen LE</a:t>
            </a:r>
          </a:p>
          <a:p>
            <a:r>
              <a:rPr lang="de-DE" dirty="0"/>
              <a:t>Datum, Veranstaltungsort, Prüfungsrichter festlegen</a:t>
            </a:r>
          </a:p>
          <a:p>
            <a:r>
              <a:rPr lang="de-DE" dirty="0"/>
              <a:t>ggfs. Trainerkollegen einladen </a:t>
            </a:r>
          </a:p>
        </p:txBody>
      </p:sp>
    </p:spTree>
    <p:extLst>
      <p:ext uri="{BB962C8B-B14F-4D97-AF65-F5344CB8AC3E}">
        <p14:creationId xmlns:p14="http://schemas.microsoft.com/office/powerpoint/2010/main" val="82224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Formalitäten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3730"/>
          </a:xfrm>
        </p:spPr>
        <p:txBody>
          <a:bodyPr>
            <a:normAutofit/>
          </a:bodyPr>
          <a:lstStyle/>
          <a:p>
            <a:r>
              <a:rPr lang="de-DE" dirty="0">
                <a:hlinkClick r:id="rId2"/>
              </a:rPr>
              <a:t>Anmeldung</a:t>
            </a:r>
            <a:r>
              <a:rPr lang="de-DE" dirty="0"/>
              <a:t> bei der Bundesgeschäftsstelle </a:t>
            </a:r>
          </a:p>
          <a:p>
            <a:r>
              <a:rPr lang="de-DE" dirty="0">
                <a:hlinkClick r:id="rId2"/>
              </a:rPr>
              <a:t>Kriterienkatalog Trainer </a:t>
            </a:r>
            <a:r>
              <a:rPr lang="de-DE" dirty="0"/>
              <a:t>ausfüllen und abschicken</a:t>
            </a:r>
          </a:p>
          <a:p>
            <a:r>
              <a:rPr lang="de-DE" dirty="0"/>
              <a:t>Bestätigung abwarten</a:t>
            </a:r>
          </a:p>
          <a:p>
            <a:endParaRPr lang="de-DE" dirty="0"/>
          </a:p>
          <a:p>
            <a:r>
              <a:rPr lang="de-DE" b="1" u="sng" dirty="0"/>
              <a:t>Vorteil:</a:t>
            </a:r>
            <a:r>
              <a:rPr lang="de-DE" b="1" dirty="0"/>
              <a:t> Termine werden auf der westernreiter.com Seite kostenfrei veröffentlicht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Achteck 3"/>
          <p:cNvSpPr/>
          <p:nvPr/>
        </p:nvSpPr>
        <p:spPr>
          <a:xfrm rot="796535">
            <a:off x="6770119" y="367814"/>
            <a:ext cx="2663082" cy="2580883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Bodoni MT Black" panose="02070A03080606020203" pitchFamily="18" charset="0"/>
              </a:rPr>
              <a:t>Tipp: </a:t>
            </a:r>
            <a:r>
              <a:rPr lang="de-DE" dirty="0"/>
              <a:t>Zusätzlich beim Landesverband formlos anmelden und um Veröffentlichung bitten!</a:t>
            </a:r>
          </a:p>
        </p:txBody>
      </p:sp>
    </p:spTree>
    <p:extLst>
      <p:ext uri="{BB962C8B-B14F-4D97-AF65-F5344CB8AC3E}">
        <p14:creationId xmlns:p14="http://schemas.microsoft.com/office/powerpoint/2010/main" val="422195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Ausschreibung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2119"/>
          </a:xfrm>
        </p:spPr>
        <p:txBody>
          <a:bodyPr>
            <a:normAutofit/>
          </a:bodyPr>
          <a:lstStyle/>
          <a:p>
            <a:r>
              <a:rPr lang="de-DE" dirty="0"/>
              <a:t>Art der Trainerlizenz</a:t>
            </a:r>
          </a:p>
          <a:p>
            <a:r>
              <a:rPr lang="de-DE" dirty="0"/>
              <a:t>Datum</a:t>
            </a:r>
          </a:p>
          <a:p>
            <a:r>
              <a:rPr lang="de-DE" dirty="0"/>
              <a:t>Veranstaltungsort</a:t>
            </a:r>
          </a:p>
          <a:p>
            <a:r>
              <a:rPr lang="de-DE" dirty="0"/>
              <a:t>Veranstalter</a:t>
            </a:r>
          </a:p>
          <a:p>
            <a:r>
              <a:rPr lang="de-DE" dirty="0"/>
              <a:t>Lehrgangsleitung</a:t>
            </a:r>
          </a:p>
          <a:p>
            <a:r>
              <a:rPr lang="de-DE" dirty="0"/>
              <a:t>Richter/Prüfer</a:t>
            </a:r>
          </a:p>
          <a:p>
            <a:r>
              <a:rPr lang="de-DE" dirty="0"/>
              <a:t>Kosten Lehrgang, Prüfungsgebühren, Pferdeunterbringung/Schulpferde, Verpflegung</a:t>
            </a:r>
          </a:p>
          <a:p>
            <a:r>
              <a:rPr lang="de-DE" dirty="0"/>
              <a:t>Unterkunftsverzeichnis </a:t>
            </a:r>
          </a:p>
          <a:p>
            <a:r>
              <a:rPr lang="de-DE" dirty="0"/>
              <a:t>Literaturverzeichnis</a:t>
            </a:r>
          </a:p>
        </p:txBody>
      </p:sp>
      <p:sp>
        <p:nvSpPr>
          <p:cNvPr id="5" name="Achteck 4"/>
          <p:cNvSpPr/>
          <p:nvPr/>
        </p:nvSpPr>
        <p:spPr>
          <a:xfrm rot="1000454">
            <a:off x="6439907" y="920114"/>
            <a:ext cx="2539079" cy="2556785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atin typeface="Bodoni MT Black" panose="02070A03080606020203" pitchFamily="18" charset="0"/>
              </a:rPr>
              <a:t>Tipp: </a:t>
            </a:r>
            <a:r>
              <a:rPr lang="de-DE" dirty="0"/>
              <a:t>Betriebswirt-</a:t>
            </a:r>
          </a:p>
          <a:p>
            <a:pPr algn="ctr"/>
            <a:r>
              <a:rPr lang="de-DE" dirty="0" err="1"/>
              <a:t>schaftliche</a:t>
            </a:r>
            <a:r>
              <a:rPr lang="de-DE" dirty="0"/>
              <a:t> Ermittlung der Lehrgangs-gebühr erstellen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789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 für den Teilnehmer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61451"/>
          </a:xfrm>
        </p:spPr>
        <p:txBody>
          <a:bodyPr>
            <a:normAutofit/>
          </a:bodyPr>
          <a:lstStyle/>
          <a:p>
            <a:r>
              <a:rPr lang="de-DE" dirty="0"/>
              <a:t>Kursdaten lt. Ausschreibung : Trainerlizenzstufe, Ort, Datum, Veranstalter,           </a:t>
            </a:r>
            <a:r>
              <a:rPr lang="de-DE" sz="1800" dirty="0"/>
              <a:t>Kursleitung, Richter</a:t>
            </a:r>
          </a:p>
          <a:p>
            <a:r>
              <a:rPr lang="de-DE" dirty="0"/>
              <a:t>Teilnehmerangaben: Name, Vorname/Anschrift/Mobil/Mail/</a:t>
            </a:r>
            <a:r>
              <a:rPr lang="de-DE" dirty="0" err="1"/>
              <a:t>Geb.datum</a:t>
            </a:r>
            <a:r>
              <a:rPr lang="de-DE" dirty="0"/>
              <a:t>/EWU Nr./LV</a:t>
            </a:r>
          </a:p>
          <a:p>
            <a:r>
              <a:rPr lang="de-DE" dirty="0"/>
              <a:t>Pferdeangaben: Name, Alter, Geschlecht, Rasse</a:t>
            </a:r>
          </a:p>
          <a:p>
            <a:r>
              <a:rPr lang="de-DE" dirty="0"/>
              <a:t>Pferdeunterbringung: Box, Raufutter, Einstreu, Kraftfutter, Besonderheiten</a:t>
            </a:r>
          </a:p>
          <a:p>
            <a:r>
              <a:rPr lang="de-DE" dirty="0"/>
              <a:t>Impfstatus und Versicherung des Pferdes lt. Regelbuch</a:t>
            </a:r>
          </a:p>
          <a:p>
            <a:r>
              <a:rPr lang="de-DE" dirty="0"/>
              <a:t>Voraussetzungen: bereits abgelegte Abzeichen und Lizenzen z.B. LA 5, Trainerassistent,   </a:t>
            </a:r>
            <a:r>
              <a:rPr lang="de-DE" dirty="0">
                <a:hlinkClick r:id="rId2"/>
              </a:rPr>
              <a:t>Tätigkeitsnachweis </a:t>
            </a:r>
            <a:r>
              <a:rPr lang="de-DE" dirty="0"/>
              <a:t>für Trainer B, Vorbereitungslehrgang/Mentoring Trainer B, WRA 2</a:t>
            </a:r>
          </a:p>
          <a:p>
            <a:r>
              <a:rPr lang="de-DE" dirty="0"/>
              <a:t>Haftungsausschluss, Bild- und Videoaufnahmen, Zahlungsbedingungen, Stornogebühren,   </a:t>
            </a:r>
            <a:r>
              <a:rPr lang="de-DE" sz="1800" dirty="0"/>
              <a:t> Mindestteilnehmerzahl, Regeln für die Mitnahme von Hunden</a:t>
            </a:r>
          </a:p>
          <a:p>
            <a:r>
              <a:rPr lang="de-DE" dirty="0"/>
              <a:t>Datum, Ort, Unterschrift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148552" y="15197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8" name="Achteck 7"/>
          <p:cNvSpPr/>
          <p:nvPr/>
        </p:nvSpPr>
        <p:spPr>
          <a:xfrm rot="765814">
            <a:off x="9320011" y="228011"/>
            <a:ext cx="2331342" cy="2389273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</a:t>
            </a:r>
            <a:r>
              <a:rPr lang="de-DE" sz="2000" b="1" dirty="0">
                <a:latin typeface="Bodoni MT Black" panose="02070A03080606020203" pitchFamily="18" charset="0"/>
              </a:rPr>
              <a:t>Tipp:</a:t>
            </a:r>
          </a:p>
          <a:p>
            <a:pPr algn="ctr"/>
            <a:r>
              <a:rPr lang="de-DE" sz="2000" dirty="0">
                <a:latin typeface="Bodoni MT Black" panose="02070A03080606020203" pitchFamily="18" charset="0"/>
              </a:rPr>
              <a:t> </a:t>
            </a:r>
            <a:r>
              <a:rPr lang="de-DE" dirty="0"/>
              <a:t>Lasst euch die bereits abgelegten Abzeichen und Lizenzen bescheinigen!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160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Besonderheiten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de-DE" b="1" u="sng" dirty="0"/>
              <a:t>Merke</a:t>
            </a:r>
            <a:r>
              <a:rPr lang="de-DE" b="1" dirty="0"/>
              <a:t>: Das erweiterte pol. Führungszeugnis darf nicht älter als 6 Monate sein!</a:t>
            </a:r>
          </a:p>
          <a:p>
            <a:r>
              <a:rPr lang="de-DE" dirty="0"/>
              <a:t>Trainerassistent: </a:t>
            </a:r>
            <a:r>
              <a:rPr lang="de-DE" dirty="0">
                <a:hlinkClick r:id="rId2"/>
              </a:rPr>
              <a:t>Leitfaden Trainerassistent </a:t>
            </a:r>
            <a:endParaRPr lang="de-DE" dirty="0"/>
          </a:p>
          <a:p>
            <a:r>
              <a:rPr lang="de-DE" dirty="0"/>
              <a:t>Trainer C: Klausuren werden während des Lehrganges geschrieben und vom    Lehrgangsleiter </a:t>
            </a:r>
          </a:p>
          <a:p>
            <a:pPr marL="201168" lvl="1" indent="0">
              <a:buNone/>
            </a:pPr>
            <a:r>
              <a:rPr lang="de-DE" sz="1800" dirty="0"/>
              <a:t>  korrigiert. Mit Prüfungsvorsitzendem Richter abstimmen.</a:t>
            </a:r>
          </a:p>
          <a:p>
            <a:r>
              <a:rPr lang="de-DE" dirty="0"/>
              <a:t>Trainer B: </a:t>
            </a:r>
            <a:r>
              <a:rPr lang="de-DE" dirty="0">
                <a:hlinkClick r:id="rId3"/>
              </a:rPr>
              <a:t>Vorbereitungsseminar</a:t>
            </a:r>
            <a:r>
              <a:rPr lang="de-DE" dirty="0"/>
              <a:t>, </a:t>
            </a:r>
            <a:r>
              <a:rPr lang="de-DE" dirty="0">
                <a:hlinkClick r:id="rId4"/>
              </a:rPr>
              <a:t>Tätigkeitsnachweis </a:t>
            </a:r>
            <a:endParaRPr lang="de-DE" dirty="0"/>
          </a:p>
          <a:p>
            <a:r>
              <a:rPr lang="de-DE" dirty="0"/>
              <a:t>Trainer A: </a:t>
            </a:r>
            <a:r>
              <a:rPr lang="de-DE" dirty="0">
                <a:hlinkClick r:id="rId4"/>
              </a:rPr>
              <a:t>Tätigkeitsnachweis </a:t>
            </a:r>
            <a:endParaRPr lang="de-DE" dirty="0"/>
          </a:p>
          <a:p>
            <a:r>
              <a:rPr lang="de-DE" dirty="0"/>
              <a:t>Hausarbeit „Lehrprobe“ für Trainer C,B,A mit </a:t>
            </a:r>
            <a:r>
              <a:rPr lang="de-DE" dirty="0">
                <a:hlinkClick r:id="rId5"/>
              </a:rPr>
              <a:t>Eigenständigkeitserklärung </a:t>
            </a:r>
            <a:endParaRPr lang="de-DE" dirty="0"/>
          </a:p>
          <a:p>
            <a:r>
              <a:rPr lang="de-DE" dirty="0"/>
              <a:t>Hausarbeit „Rahmentrainingsplan“ für Trainer B mit </a:t>
            </a:r>
            <a:r>
              <a:rPr lang="de-DE" dirty="0">
                <a:hlinkClick r:id="rId5"/>
              </a:rPr>
              <a:t>Eigenständigkeitserklärung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873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Bestätigung / 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779056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dem Teilnehmer die Anmeldung offiziell bestätigen mit Rechnungserstellung </a:t>
            </a:r>
            <a:endParaRPr lang="de-DE" b="1" dirty="0"/>
          </a:p>
          <a:p>
            <a:r>
              <a:rPr lang="de-DE" dirty="0"/>
              <a:t>Vorabinformationen für den Teilnehmer zur Vorbereitung:</a:t>
            </a:r>
          </a:p>
          <a:p>
            <a:r>
              <a:rPr lang="de-DE" dirty="0"/>
              <a:t>Literaturhinweise, Schreibmaterial, Hinweis auf die aktuellen Merkblätter und Pattern </a:t>
            </a:r>
          </a:p>
          <a:p>
            <a:r>
              <a:rPr lang="de-DE" dirty="0"/>
              <a:t>Lehrgangsplan</a:t>
            </a:r>
          </a:p>
          <a:p>
            <a:r>
              <a:rPr lang="de-DE" dirty="0"/>
              <a:t>Mittagessen</a:t>
            </a:r>
          </a:p>
          <a:p>
            <a:r>
              <a:rPr lang="de-DE" dirty="0"/>
              <a:t>Regeln auf der Anlage</a:t>
            </a:r>
          </a:p>
          <a:p>
            <a:r>
              <a:rPr lang="de-DE" dirty="0"/>
              <a:t>Angaben zur Anreise (Anfahrt, Zeitraum)</a:t>
            </a:r>
          </a:p>
        </p:txBody>
      </p:sp>
      <p:sp>
        <p:nvSpPr>
          <p:cNvPr id="5" name="Achteck 4"/>
          <p:cNvSpPr/>
          <p:nvPr/>
        </p:nvSpPr>
        <p:spPr>
          <a:xfrm rot="457499">
            <a:off x="6043002" y="3637264"/>
            <a:ext cx="2344642" cy="2225937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atin typeface="Bodoni MT Black" panose="02070A03080606020203" pitchFamily="18" charset="0"/>
              </a:rPr>
              <a:t>Tipp: </a:t>
            </a:r>
          </a:p>
          <a:p>
            <a:pPr algn="ctr"/>
            <a:r>
              <a:rPr lang="de-DE" dirty="0"/>
              <a:t>Erst bestätigen, wenn die Anzahlung eingegangen ist!</a:t>
            </a:r>
          </a:p>
        </p:txBody>
      </p:sp>
    </p:spTree>
    <p:extLst>
      <p:ext uri="{BB962C8B-B14F-4D97-AF65-F5344CB8AC3E}">
        <p14:creationId xmlns:p14="http://schemas.microsoft.com/office/powerpoint/2010/main" val="321700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 der Teilnehmer zur 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Formular ausfüllen und spätestens 3 Tage nach Lehrgangsbeginn zur Bundesgeschäftsstelle schicken.</a:t>
            </a:r>
          </a:p>
          <a:p>
            <a:r>
              <a:rPr lang="de-DE" b="1" dirty="0"/>
              <a:t>Teilnehmerliste</a:t>
            </a:r>
            <a:r>
              <a:rPr lang="de-DE" dirty="0"/>
              <a:t> blanko </a:t>
            </a:r>
            <a:r>
              <a:rPr lang="de-DE" dirty="0">
                <a:hlinkClick r:id="rId2"/>
              </a:rPr>
              <a:t>http://westernreiter.com/downloads/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36702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57C90996CCDB448C340B1D4E2B09CF" ma:contentTypeVersion="13" ma:contentTypeDescription="Ein neues Dokument erstellen." ma:contentTypeScope="" ma:versionID="5e7f463037df40f23171ed1a9cb95050">
  <xsd:schema xmlns:xsd="http://www.w3.org/2001/XMLSchema" xmlns:xs="http://www.w3.org/2001/XMLSchema" xmlns:p="http://schemas.microsoft.com/office/2006/metadata/properties" xmlns:ns2="16139982-a7c7-4c52-ab95-eaecac76904d" xmlns:ns3="8d742a82-d49d-41df-b3e9-cc80a8472733" targetNamespace="http://schemas.microsoft.com/office/2006/metadata/properties" ma:root="true" ma:fieldsID="89f6f1cdd04da8abfc5956e8f03d3905" ns2:_="" ns3:_="">
    <xsd:import namespace="16139982-a7c7-4c52-ab95-eaecac76904d"/>
    <xsd:import namespace="8d742a82-d49d-41df-b3e9-cc80a84727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39982-a7c7-4c52-ab95-eaecac7690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742a82-d49d-41df-b3e9-cc80a847273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2C055E-E9FE-4B4A-BC62-FA5871EF1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139982-a7c7-4c52-ab95-eaecac76904d"/>
    <ds:schemaRef ds:uri="8d742a82-d49d-41df-b3e9-cc80a84727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F6457A-B604-42D2-A73F-032ED2F3156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8F8405E-A316-49AB-A914-DE8CB8D728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1147</Words>
  <Application>Microsoft Office PowerPoint</Application>
  <PresentationFormat>Breitbild</PresentationFormat>
  <Paragraphs>194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Bodoni MT Black</vt:lpstr>
      <vt:lpstr>Trebuchet MS</vt:lpstr>
      <vt:lpstr>Wingdings 3</vt:lpstr>
      <vt:lpstr>Facette</vt:lpstr>
      <vt:lpstr>Leitfaden für die Organisation und Durchführung von APO Lehrgängen</vt:lpstr>
      <vt:lpstr>Trainerausbildung C,B,A und Trainerassistent</vt:lpstr>
      <vt:lpstr>Vorüberlegungen</vt:lpstr>
      <vt:lpstr>Formalitäten</vt:lpstr>
      <vt:lpstr>Ausschreibung </vt:lpstr>
      <vt:lpstr>Anmeldung für den Teilnehmer</vt:lpstr>
      <vt:lpstr>Besonderheiten</vt:lpstr>
      <vt:lpstr>Bestätigung / Rechnung</vt:lpstr>
      <vt:lpstr>Anmeldung der Teilnehmer zur Prüfung</vt:lpstr>
      <vt:lpstr>Abstimmung mit dem Richter/Prüfer vor und während des Lehrganges</vt:lpstr>
      <vt:lpstr>Lehrgangsplanung</vt:lpstr>
      <vt:lpstr>Einstieg in den Lehrgang</vt:lpstr>
      <vt:lpstr>Umgang mit Schwierigkeiten</vt:lpstr>
      <vt:lpstr>Prüfungsvorbereitung</vt:lpstr>
      <vt:lpstr>Abschluss des Lehrgangs</vt:lpstr>
      <vt:lpstr>Prüfungstag</vt:lpstr>
      <vt:lpstr>Aufarbeitung</vt:lpstr>
      <vt:lpstr>Danksagung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Leitfaden für die Organisation und Durchführung von APO Lehrgängen</dc:title>
  <dc:creator>Stefan Behrens</dc:creator>
  <cp:lastModifiedBy>Jennifer Schapmann</cp:lastModifiedBy>
  <cp:revision>70</cp:revision>
  <dcterms:created xsi:type="dcterms:W3CDTF">2019-11-14T10:57:52Z</dcterms:created>
  <dcterms:modified xsi:type="dcterms:W3CDTF">2022-01-28T09:30:35Z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0x0101008F57C90996CCDB448C340B1D4E2B09CF</vt:lpwstr>
  </property>
</Properties>
</file>